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  <p:sldMasterId id="2147486832" r:id="rId71"/>
  </p:sldMasterIdLst>
  <p:notesMasterIdLst>
    <p:notesMasterId r:id="rId97"/>
  </p:notesMasterIdLst>
  <p:handoutMasterIdLst>
    <p:handoutMasterId r:id="rId98"/>
  </p:handoutMasterIdLst>
  <p:sldIdLst>
    <p:sldId id="641" r:id="rId72"/>
    <p:sldId id="636" r:id="rId73"/>
    <p:sldId id="658" r:id="rId74"/>
    <p:sldId id="671" r:id="rId75"/>
    <p:sldId id="657" r:id="rId76"/>
    <p:sldId id="649" r:id="rId77"/>
    <p:sldId id="682" r:id="rId78"/>
    <p:sldId id="672" r:id="rId79"/>
    <p:sldId id="673" r:id="rId80"/>
    <p:sldId id="650" r:id="rId81"/>
    <p:sldId id="678" r:id="rId82"/>
    <p:sldId id="679" r:id="rId83"/>
    <p:sldId id="680" r:id="rId84"/>
    <p:sldId id="681" r:id="rId85"/>
    <p:sldId id="648" r:id="rId86"/>
    <p:sldId id="638" r:id="rId87"/>
    <p:sldId id="652" r:id="rId88"/>
    <p:sldId id="685" r:id="rId89"/>
    <p:sldId id="655" r:id="rId90"/>
    <p:sldId id="653" r:id="rId91"/>
    <p:sldId id="654" r:id="rId92"/>
    <p:sldId id="656" r:id="rId93"/>
    <p:sldId id="683" r:id="rId94"/>
    <p:sldId id="647" r:id="rId95"/>
    <p:sldId id="632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63" autoAdjust="0"/>
    <p:restoredTop sz="86392" autoAdjust="0"/>
  </p:normalViewPr>
  <p:slideViewPr>
    <p:cSldViewPr snapToGrid="0" snapToObjects="1" showGuides="1">
      <p:cViewPr varScale="1">
        <p:scale>
          <a:sx n="95" d="100"/>
          <a:sy n="95" d="100"/>
        </p:scale>
        <p:origin x="1344" y="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3.xml"/><Relationship Id="rId89" Type="http://schemas.openxmlformats.org/officeDocument/2006/relationships/slide" Target="slides/slide18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3.xml"/><Relationship Id="rId79" Type="http://schemas.openxmlformats.org/officeDocument/2006/relationships/slide" Target="slides/slide8.xml"/><Relationship Id="rId102" Type="http://schemas.openxmlformats.org/officeDocument/2006/relationships/tableStyles" Target="tableStyles.xml"/><Relationship Id="rId5" Type="http://schemas.openxmlformats.org/officeDocument/2006/relationships/customXml" Target="../customXml/item5.xml"/><Relationship Id="rId90" Type="http://schemas.openxmlformats.org/officeDocument/2006/relationships/slide" Target="slides/slide19.xml"/><Relationship Id="rId95" Type="http://schemas.openxmlformats.org/officeDocument/2006/relationships/slide" Target="slides/slide2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0" Type="http://schemas.openxmlformats.org/officeDocument/2006/relationships/slide" Target="slides/slide9.xml"/><Relationship Id="rId85" Type="http://schemas.openxmlformats.org/officeDocument/2006/relationships/slide" Target="slides/slide14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Master" Target="slideMasters/slideMaster2.xml"/><Relationship Id="rId75" Type="http://schemas.openxmlformats.org/officeDocument/2006/relationships/slide" Target="slides/slide4.xml"/><Relationship Id="rId83" Type="http://schemas.openxmlformats.org/officeDocument/2006/relationships/slide" Target="slides/slide12.xml"/><Relationship Id="rId88" Type="http://schemas.openxmlformats.org/officeDocument/2006/relationships/slide" Target="slides/slide17.xml"/><Relationship Id="rId91" Type="http://schemas.openxmlformats.org/officeDocument/2006/relationships/slide" Target="slides/slide20.xml"/><Relationship Id="rId96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2.xml"/><Relationship Id="rId78" Type="http://schemas.openxmlformats.org/officeDocument/2006/relationships/slide" Target="slides/slide7.xml"/><Relationship Id="rId81" Type="http://schemas.openxmlformats.org/officeDocument/2006/relationships/slide" Target="slides/slide10.xml"/><Relationship Id="rId86" Type="http://schemas.openxmlformats.org/officeDocument/2006/relationships/slide" Target="slides/slide15.xml"/><Relationship Id="rId94" Type="http://schemas.openxmlformats.org/officeDocument/2006/relationships/slide" Target="slides/slide2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5.xml"/><Relationship Id="rId97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slideMaster" Target="slideMasters/slideMaster3.xml"/><Relationship Id="rId92" Type="http://schemas.openxmlformats.org/officeDocument/2006/relationships/slide" Target="slides/slide2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6.xml"/><Relationship Id="rId61" Type="http://schemas.openxmlformats.org/officeDocument/2006/relationships/customXml" Target="../customXml/item61.xml"/><Relationship Id="rId82" Type="http://schemas.openxmlformats.org/officeDocument/2006/relationships/slide" Target="slides/slide1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6.xml"/><Relationship Id="rId100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.xml"/><Relationship Id="rId93" Type="http://schemas.openxmlformats.org/officeDocument/2006/relationships/slide" Target="slides/slide22.xml"/><Relationship Id="rId98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68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7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7/12/2017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30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7/12/2017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7/12/2017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7/12/2017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7/12/2017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2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4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9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7/12/2017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7/12/2017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7/12/2017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7/12/2017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7/12/2017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5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7/12/2017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7/12/2017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7/12/2017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7/12/2017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renderers-Renderer.html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blogs.esri.com/esri/arcgis/2016/02/01/3d-visualization-using-attributes-to-represent-real-world-sizes-of-featur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s.esri.com/esri/arcgis/2016/01/25/3d-visualization-working-with-objects-paths-and-extrusion/" TargetMode="External"/><Relationship Id="rId11" Type="http://schemas.openxmlformats.org/officeDocument/2006/relationships/image" Target="../media/image49.png"/><Relationship Id="rId5" Type="http://schemas.openxmlformats.org/officeDocument/2006/relationships/hyperlink" Target="https://blogs.esri.com/esri/arcgis/2016/01/19/3d-visualization-working-with-icons-lines-and-fill-symbols/" TargetMode="External"/><Relationship Id="rId10" Type="http://schemas.openxmlformats.org/officeDocument/2006/relationships/hyperlink" Target="https://developers.arcgis.com/javascript/latest/api-reference/esri-symbols-Symbol3DLayer.html" TargetMode="External"/><Relationship Id="rId4" Type="http://schemas.openxmlformats.org/officeDocument/2006/relationships/hyperlink" Target="https://developers.arcgis.com/javascript/latest/sample-code/get-started-visualization/index.html" TargetMode="External"/><Relationship Id="rId9" Type="http://schemas.openxmlformats.org/officeDocument/2006/relationships/hyperlink" Target="https://developers.arcgis.com/javascript/latest/api-reference/esri-symbols-Symbol3D.html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hyperlink" Target="https://developers.arcgis.com/javascript/latest/sample-code/symbols-points-3d/live/index.html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" y="1077"/>
            <a:ext cx="12188171" cy="68558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84596" y="2806649"/>
            <a:ext cx="8525773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6000" dirty="0"/>
              <a:t>3D Visualization with the ArcGIS API for JavaScript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09152" y="3843674"/>
            <a:ext cx="8534401" cy="914400"/>
          </a:xfrm>
        </p:spPr>
        <p:txBody>
          <a:bodyPr/>
          <a:lstStyle/>
          <a:p>
            <a:pPr algn="l"/>
            <a:r>
              <a:rPr lang="en-US" dirty="0">
                <a:cs typeface="Avenir LT Std 65 Medium" charset="0"/>
              </a:rPr>
              <a:t>Kristian Ekenes</a:t>
            </a:r>
          </a:p>
          <a:p>
            <a:pPr algn="l"/>
            <a:r>
              <a:rPr lang="en-US" dirty="0">
                <a:cs typeface="Avenir LT Std 65 Medium" charset="0"/>
              </a:rPr>
              <a:t>Javier Gutierrez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572078"/>
            <a:ext cx="800992" cy="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>
                <a:ea typeface="Avenir LT Std 55 Roman" charset="0"/>
                <a:cs typeface="Avenir LT Std 55 Roman" charset="0"/>
              </a:rPr>
              <a:t>Renderers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2058971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2" name="Picture 1" descr="Screen Shot 2017-07-01 at 4.11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9" y="2832772"/>
            <a:ext cx="3649507" cy="29615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480" y="3879915"/>
            <a:ext cx="4952554" cy="28863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7178" y="988267"/>
            <a:ext cx="4381120" cy="26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09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1527686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7-07-01 at 4.5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7" name="Picture 6" descr="Screen Shot 2017-07-01 at 5.09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2" name="Picture 11" descr="Screen Shot 2017-07-01 at 4.48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01949" y="6490147"/>
            <a:ext cx="10826496" cy="215444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600" dirty="0"/>
              <a:t>…and </a:t>
            </a:r>
            <a:r>
              <a:rPr lang="en-US" sz="1600" dirty="0" err="1"/>
              <a:t>PointCloud</a:t>
            </a:r>
            <a:r>
              <a:rPr lang="en-US" sz="1600" dirty="0"/>
              <a:t> Renderers</a:t>
            </a:r>
          </a:p>
        </p:txBody>
      </p:sp>
    </p:spTree>
    <p:extLst>
      <p:ext uri="{BB962C8B-B14F-4D97-AF65-F5344CB8AC3E}">
        <p14:creationId xmlns:p14="http://schemas.microsoft.com/office/powerpoint/2010/main" val="1253170731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96127" y="2211021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400" dirty="0"/>
              <a:t>Height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400" dirty="0"/>
              <a:t>Width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400" dirty="0"/>
              <a:t>Depth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16" name="Picture 15" descr="Screen Shot 2016-06-21 at 5.38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0" y="4849029"/>
            <a:ext cx="4042717" cy="1833033"/>
          </a:xfrm>
          <a:prstGeom prst="rect">
            <a:avLst/>
          </a:prstGeom>
        </p:spPr>
      </p:pic>
      <p:pic>
        <p:nvPicPr>
          <p:cNvPr id="17" name="Picture 16" descr="Screen Shot 2016-06-21 at 5.36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51" y="3913513"/>
            <a:ext cx="3519449" cy="1451932"/>
          </a:xfrm>
          <a:prstGeom prst="rect">
            <a:avLst/>
          </a:prstGeom>
        </p:spPr>
      </p:pic>
      <p:pic>
        <p:nvPicPr>
          <p:cNvPr id="19" name="Picture 18" descr="Screen Shot 2016-06-21 at 5.37.1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21" y="3618187"/>
            <a:ext cx="3446035" cy="2042583"/>
          </a:xfrm>
          <a:prstGeom prst="rect">
            <a:avLst/>
          </a:prstGeom>
        </p:spPr>
      </p:pic>
      <p:pic>
        <p:nvPicPr>
          <p:cNvPr id="20" name="Picture 19" descr="Screen Shot 2016-06-21 at 5.37.4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400" y="5228166"/>
            <a:ext cx="3169400" cy="1629834"/>
          </a:xfrm>
          <a:prstGeom prst="rect">
            <a:avLst/>
          </a:prstGeom>
        </p:spPr>
      </p:pic>
      <p:pic>
        <p:nvPicPr>
          <p:cNvPr id="18" name="Picture 17" descr="Screen Shot 2016-06-21 at 5.37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39" y="4639479"/>
            <a:ext cx="4767460" cy="2218521"/>
          </a:xfrm>
          <a:prstGeom prst="rect">
            <a:avLst/>
          </a:prstGeom>
        </p:spPr>
      </p:pic>
      <p:pic>
        <p:nvPicPr>
          <p:cNvPr id="14" name="Picture 13" descr="Screen Shot 2016-06-21 at 5.38.0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82" y="2211021"/>
            <a:ext cx="3841522" cy="20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777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2" name="Picture 1" descr="Screen Shot 2017-07-01 at 5.18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4" name="Picture 3" descr="Screen Shot 2017-07-01 at 5.20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3" y="2082320"/>
            <a:ext cx="4525726" cy="4436009"/>
          </a:xfrm>
          <a:prstGeom prst="rect">
            <a:avLst/>
          </a:prstGeom>
        </p:spPr>
      </p:pic>
      <p:pic>
        <p:nvPicPr>
          <p:cNvPr id="5" name="Picture 4" descr="Screen Shot 2017-07-01 at 5.22.4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15" y="3038158"/>
            <a:ext cx="4171334" cy="37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5570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>
                <a:ea typeface="Avenir LT Std 55 Roman" charset="0"/>
                <a:cs typeface="Avenir LT Std 55 Roman" charset="0"/>
              </a:rPr>
              <a:t>Examples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7" name="Picture Placeholder 6" descr="Screen Shot 2017-07-01 at 2.27.38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8" b="594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Points of interest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2095425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7" name="Picture Placeholder 6" descr="Screen Shot 2017-07-01 at 2.28.37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" b="164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5110"/>
            <a:ext cx="4527741" cy="2318583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Colorized building textures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Renderers and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26861"/>
            <a:ext cx="4527741" cy="1538883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err="1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PointCloud</a:t>
            </a: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 Visualization</a:t>
            </a:r>
            <a:endParaRPr lang="en-US" sz="4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4389" b="1438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1612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6" name="Picture Placeholder 5" descr="Screen Shot 2017-07-01 at 2.29.24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986043"/>
            <a:ext cx="4527741" cy="779701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Extrusions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8" y="2678353"/>
            <a:ext cx="8221903" cy="338554"/>
          </a:xfrm>
        </p:spPr>
        <p:txBody>
          <a:bodyPr>
            <a:norm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latin typeface="+mn-lt"/>
                <a:cs typeface="Avenir LT Std 65 Medium" charset="0"/>
              </a:rPr>
              <a:t>Renderers, symbols, symbol layers</a:t>
            </a:r>
            <a:r>
              <a:rPr lang="mr-IN" sz="2000" b="0" dirty="0">
                <a:solidFill>
                  <a:schemeClr val="tx1"/>
                </a:solidFill>
                <a:latin typeface="+mn-lt"/>
                <a:cs typeface="Avenir LT Std 65 Medium" charset="0"/>
              </a:rPr>
              <a:t>…</a:t>
            </a: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>
                <a:ea typeface="Avenir LT Std 55 Roman" charset="0"/>
                <a:cs typeface="Avenir LT Std 55 Roman" charset="0"/>
              </a:rPr>
              <a:t>API Overview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20136321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6" name="Picture Placeholder 5" descr="Screen Shot 2017-07-01 at 2.49.42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" r="304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Smart mapping in custom apps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exploration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7" name="Picture Placeholder 6" descr="thematic-elevation.png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t="-5" r="-283" b="5"/>
          <a:stretch/>
        </p:blipFill>
        <p:spPr>
          <a:xfrm>
            <a:off x="784371" y="1042531"/>
            <a:ext cx="5987116" cy="4528768"/>
          </a:xfr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Thematic values as elevation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Abstract 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6" name="Picture Placeholder 5" descr="webgl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2" b="1804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Extend underlying </a:t>
            </a:r>
            <a:r>
              <a:rPr lang="en-US" sz="2000" dirty="0" err="1">
                <a:solidFill>
                  <a:schemeClr val="tx1"/>
                </a:solidFill>
                <a:cs typeface="Avenir LT Std 65 Medium" charset="0"/>
              </a:rPr>
              <a:t>WebGL</a:t>
            </a:r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 engine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Advanced concepts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452496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646" y="1469026"/>
            <a:ext cx="5533725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Icons, lines, fills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Objects, paths, extrusion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Real world sizes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Documentation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9"/>
              </a:rPr>
              <a:t>Symbol3D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10"/>
              </a:rPr>
              <a:t>Symbol3DLayer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9" name="Picture 8" descr="Screen Shot 2017-07-01 at 5.39.59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4" y="3338801"/>
            <a:ext cx="6226919" cy="30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275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8" name="Rectangle 1"/>
          <p:cNvSpPr/>
          <p:nvPr/>
        </p:nvSpPr>
        <p:spPr bwMode="auto">
          <a:xfrm>
            <a:off x="180151" y="226075"/>
            <a:ext cx="7631788" cy="790110"/>
          </a:xfrm>
          <a:custGeom>
            <a:avLst/>
            <a:gdLst>
              <a:gd name="connsiteX0" fmla="*/ 0 w 7501810"/>
              <a:gd name="connsiteY0" fmla="*/ 0 h 670756"/>
              <a:gd name="connsiteX1" fmla="*/ 7501810 w 7501810"/>
              <a:gd name="connsiteY1" fmla="*/ 0 h 670756"/>
              <a:gd name="connsiteX2" fmla="*/ 7501810 w 7501810"/>
              <a:gd name="connsiteY2" fmla="*/ 670756 h 670756"/>
              <a:gd name="connsiteX3" fmla="*/ 0 w 7501810"/>
              <a:gd name="connsiteY3" fmla="*/ 670756 h 670756"/>
              <a:gd name="connsiteX4" fmla="*/ 0 w 7501810"/>
              <a:gd name="connsiteY4" fmla="*/ 0 h 670756"/>
              <a:gd name="connsiteX0" fmla="*/ 5704 w 7507514"/>
              <a:gd name="connsiteY0" fmla="*/ 0 h 670756"/>
              <a:gd name="connsiteX1" fmla="*/ 7507514 w 7507514"/>
              <a:gd name="connsiteY1" fmla="*/ 0 h 670756"/>
              <a:gd name="connsiteX2" fmla="*/ 7507514 w 7507514"/>
              <a:gd name="connsiteY2" fmla="*/ 670756 h 670756"/>
              <a:gd name="connsiteX3" fmla="*/ 5704 w 7507514"/>
              <a:gd name="connsiteY3" fmla="*/ 670756 h 670756"/>
              <a:gd name="connsiteX4" fmla="*/ 0 w 7507514"/>
              <a:gd name="connsiteY4" fmla="*/ 563614 h 670756"/>
              <a:gd name="connsiteX5" fmla="*/ 5704 w 7507514"/>
              <a:gd name="connsiteY5" fmla="*/ 0 h 670756"/>
              <a:gd name="connsiteX0" fmla="*/ 116915 w 7618725"/>
              <a:gd name="connsiteY0" fmla="*/ 0 h 670756"/>
              <a:gd name="connsiteX1" fmla="*/ 7618725 w 7618725"/>
              <a:gd name="connsiteY1" fmla="*/ 0 h 670756"/>
              <a:gd name="connsiteX2" fmla="*/ 7618725 w 7618725"/>
              <a:gd name="connsiteY2" fmla="*/ 670756 h 670756"/>
              <a:gd name="connsiteX3" fmla="*/ 116915 w 7618725"/>
              <a:gd name="connsiteY3" fmla="*/ 670756 h 670756"/>
              <a:gd name="connsiteX4" fmla="*/ 0 w 7618725"/>
              <a:gd name="connsiteY4" fmla="*/ 563614 h 670756"/>
              <a:gd name="connsiteX5" fmla="*/ 116915 w 7618725"/>
              <a:gd name="connsiteY5" fmla="*/ 0 h 670756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278756 w 7631707"/>
              <a:gd name="connsiteY1" fmla="*/ 106415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151 w 7631707"/>
              <a:gd name="connsiteY0" fmla="*/ 0 h 781967"/>
              <a:gd name="connsiteX1" fmla="*/ 7507356 w 7631707"/>
              <a:gd name="connsiteY1" fmla="*/ 1382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232 w 7631788"/>
              <a:gd name="connsiteY0" fmla="*/ 0 h 781967"/>
              <a:gd name="connsiteX1" fmla="*/ 7507437 w 7631788"/>
              <a:gd name="connsiteY1" fmla="*/ 1382 h 781967"/>
              <a:gd name="connsiteX2" fmla="*/ 7631788 w 7631788"/>
              <a:gd name="connsiteY2" fmla="*/ 111211 h 781967"/>
              <a:gd name="connsiteX3" fmla="*/ 7631788 w 7631788"/>
              <a:gd name="connsiteY3" fmla="*/ 781967 h 781967"/>
              <a:gd name="connsiteX4" fmla="*/ 129978 w 7631788"/>
              <a:gd name="connsiteY4" fmla="*/ 781967 h 781967"/>
              <a:gd name="connsiteX5" fmla="*/ 6885 w 7631788"/>
              <a:gd name="connsiteY5" fmla="*/ 668647 h 781967"/>
              <a:gd name="connsiteX6" fmla="*/ 232 w 7631788"/>
              <a:gd name="connsiteY6" fmla="*/ 0 h 781967"/>
              <a:gd name="connsiteX0" fmla="*/ 232 w 7631788"/>
              <a:gd name="connsiteY0" fmla="*/ 8143 h 790110"/>
              <a:gd name="connsiteX1" fmla="*/ 7507437 w 7631788"/>
              <a:gd name="connsiteY1" fmla="*/ 0 h 790110"/>
              <a:gd name="connsiteX2" fmla="*/ 7631788 w 7631788"/>
              <a:gd name="connsiteY2" fmla="*/ 119354 h 790110"/>
              <a:gd name="connsiteX3" fmla="*/ 7631788 w 7631788"/>
              <a:gd name="connsiteY3" fmla="*/ 790110 h 790110"/>
              <a:gd name="connsiteX4" fmla="*/ 129978 w 7631788"/>
              <a:gd name="connsiteY4" fmla="*/ 790110 h 790110"/>
              <a:gd name="connsiteX5" fmla="*/ 6885 w 7631788"/>
              <a:gd name="connsiteY5" fmla="*/ 676790 h 790110"/>
              <a:gd name="connsiteX6" fmla="*/ 232 w 7631788"/>
              <a:gd name="connsiteY6" fmla="*/ 8143 h 79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31788" h="790110">
                <a:moveTo>
                  <a:pt x="232" y="8143"/>
                </a:moveTo>
                <a:lnTo>
                  <a:pt x="7507437" y="0"/>
                </a:lnTo>
                <a:lnTo>
                  <a:pt x="7631788" y="119354"/>
                </a:lnTo>
                <a:lnTo>
                  <a:pt x="7631788" y="790110"/>
                </a:lnTo>
                <a:lnTo>
                  <a:pt x="129978" y="790110"/>
                </a:lnTo>
                <a:lnTo>
                  <a:pt x="6885" y="676790"/>
                </a:lnTo>
                <a:cubicBezTo>
                  <a:pt x="8786" y="488919"/>
                  <a:pt x="-1669" y="196014"/>
                  <a:pt x="232" y="8143"/>
                </a:cubicBezTo>
                <a:close/>
              </a:path>
            </a:pathLst>
          </a:custGeom>
          <a:solidFill>
            <a:srgbClr val="141E8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0151" y="228737"/>
            <a:ext cx="7501811" cy="670756"/>
          </a:xfrm>
          <a:prstGeom prst="rect">
            <a:avLst/>
          </a:prstGeom>
          <a:solidFill>
            <a:srgbClr val="195F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venirNext LT Pro Regular" panose="020B0503020202020204" pitchFamily="34" charset="0"/>
              </a:rPr>
              <a:t>Please Take Our Survey on the </a:t>
            </a:r>
            <a:r>
              <a:rPr lang="en-US" sz="2400" b="1" dirty="0">
                <a:latin typeface="AvenirNext LT Pro Regular" panose="020B0503020202020204" pitchFamily="34" charset="0"/>
              </a:rPr>
              <a:t>Esri Events App!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80831" y="1549940"/>
            <a:ext cx="2223020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Select the session </a:t>
            </a:r>
            <a:br>
              <a:rPr lang="en-US" sz="1600" b="1" dirty="0"/>
            </a:br>
            <a:r>
              <a:rPr lang="en-US" sz="1600" b="1" dirty="0"/>
              <a:t>you attended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9065" y="1565113"/>
            <a:ext cx="1946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Scroll down to find the survey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89538" y="1583890"/>
            <a:ext cx="2226845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 and Select “Submit”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711" y="1491271"/>
            <a:ext cx="2447512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Download the Esri Events app and find your event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0" y="2259663"/>
            <a:ext cx="1968991" cy="40060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33" y="2249054"/>
            <a:ext cx="1965041" cy="3998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" y="2276103"/>
            <a:ext cx="1956963" cy="3981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50" y="2237288"/>
            <a:ext cx="1976039" cy="40204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117" t="11405" b="10089"/>
          <a:stretch/>
        </p:blipFill>
        <p:spPr>
          <a:xfrm>
            <a:off x="327492" y="2682240"/>
            <a:ext cx="1769067" cy="3086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11064" b="8488"/>
          <a:stretch/>
        </p:blipFill>
        <p:spPr>
          <a:xfrm>
            <a:off x="3325683" y="2625585"/>
            <a:ext cx="1777123" cy="3132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t="11466" b="10427"/>
          <a:stretch/>
        </p:blipFill>
        <p:spPr>
          <a:xfrm>
            <a:off x="9805457" y="2605633"/>
            <a:ext cx="1788601" cy="31902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t="11556" b="8753"/>
          <a:stretch/>
        </p:blipFill>
        <p:spPr>
          <a:xfrm>
            <a:off x="6606180" y="2672454"/>
            <a:ext cx="1750691" cy="3104081"/>
          </a:xfrm>
          <a:prstGeom prst="rect">
            <a:avLst/>
          </a:prstGeom>
        </p:spPr>
      </p:pic>
      <p:sp>
        <p:nvSpPr>
          <p:cNvPr id="24" name="Right Arrow 37"/>
          <p:cNvSpPr/>
          <p:nvPr/>
        </p:nvSpPr>
        <p:spPr bwMode="auto">
          <a:xfrm>
            <a:off x="8686892" y="3793788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943059" y="3881461"/>
            <a:ext cx="241621" cy="1507663"/>
            <a:chOff x="8252813" y="3716148"/>
            <a:chExt cx="189428" cy="106213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7" name="Right Arrow 30"/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" name="Right Arrow 31"/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2" name="Right Arrow 32"/>
            <p:cNvSpPr/>
            <p:nvPr/>
          </p:nvSpPr>
          <p:spPr bwMode="auto">
            <a:xfrm rot="5400000">
              <a:off x="8074675" y="4417073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3" name="Right Arrow 37"/>
          <p:cNvSpPr/>
          <p:nvPr/>
        </p:nvSpPr>
        <p:spPr bwMode="auto">
          <a:xfrm>
            <a:off x="5496493" y="388732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4" name="Right Arrow 37"/>
          <p:cNvSpPr/>
          <p:nvPr/>
        </p:nvSpPr>
        <p:spPr bwMode="auto">
          <a:xfrm>
            <a:off x="2262383" y="388146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222031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6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587433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57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01198" y="441212"/>
            <a:ext cx="5810917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738000" y="2639172"/>
            <a:ext cx="9073907" cy="3070071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/>
              <a:t>Location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Types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Data (numbers)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/>
              <a:t>Combinations of the above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7685" r="26136" b="18325"/>
          <a:stretch/>
        </p:blipFill>
        <p:spPr>
          <a:xfrm>
            <a:off x="6421093" y="1618707"/>
            <a:ext cx="4414288" cy="3141547"/>
          </a:xfrm>
          <a:prstGeom prst="rect">
            <a:avLst/>
          </a:prstGeom>
        </p:spPr>
      </p:pic>
      <p:pic>
        <p:nvPicPr>
          <p:cNvPr id="16" name="Picture 15" descr="Screen Shot 2016-06-07 at 1.47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15" y="1662334"/>
            <a:ext cx="4423266" cy="30979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3670" t="3670" r="11843" b="9966"/>
          <a:stretch/>
        </p:blipFill>
        <p:spPr>
          <a:xfrm>
            <a:off x="6219328" y="1641458"/>
            <a:ext cx="4948510" cy="31231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b="5038"/>
          <a:stretch/>
        </p:blipFill>
        <p:spPr>
          <a:xfrm>
            <a:off x="6089212" y="1614341"/>
            <a:ext cx="5418905" cy="31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68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9645" y="1259486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1532" y="47851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52251" y="146447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SceneLayer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645" y="5163739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6740" y="5359998"/>
            <a:ext cx="2197033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/>
              <a:t>PointCloudLayer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11532" y="597496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560" y="4743772"/>
            <a:ext cx="4180576" cy="41996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dirty="0">
                <a:ea typeface="+mn-ea"/>
                <a:cs typeface="+mn-cs"/>
              </a:rPr>
              <a:t>Includes 2D data sources</a:t>
            </a:r>
          </a:p>
        </p:txBody>
      </p:sp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Renderers  &amp;  Visual Variables</a:t>
            </a:r>
          </a:p>
          <a:p>
            <a:pPr marL="852488" lvl="1" indent="-627063">
              <a:buFont typeface="+mj-lt"/>
              <a:buAutoNum type="arabicPeriod"/>
            </a:pPr>
            <a:r>
              <a:rPr lang="en-US" sz="3800" b="0" dirty="0"/>
              <a:t>Field value(s)</a:t>
            </a:r>
            <a:br>
              <a:rPr lang="en-US" sz="3800" b="0" dirty="0"/>
            </a:br>
            <a:r>
              <a:rPr lang="en-US" sz="1800" b="0" dirty="0">
                <a:solidFill>
                  <a:srgbClr val="FFFFC0"/>
                </a:solidFill>
              </a:rPr>
              <a:t>TOTAL_POP</a:t>
            </a:r>
          </a:p>
          <a:p>
            <a:pPr marL="852488" lvl="3" indent="-627063">
              <a:buFont typeface="Lucida Grande"/>
              <a:buNone/>
            </a:pPr>
            <a:endParaRPr lang="en-US" sz="1800" b="0" dirty="0">
              <a:solidFill>
                <a:srgbClr val="FFFFC0"/>
              </a:solidFill>
            </a:endParaRPr>
          </a:p>
          <a:p>
            <a:pPr marL="852487" lvl="1" indent="-571500">
              <a:buFont typeface="+mj-lt"/>
              <a:buAutoNum type="arabicPeriod"/>
            </a:pPr>
            <a:r>
              <a:rPr lang="en-US" sz="2800" b="0" dirty="0"/>
              <a:t>Arcade expression</a:t>
            </a:r>
            <a:br>
              <a:rPr lang="en-US" sz="2800" b="0" dirty="0"/>
            </a:br>
            <a:r>
              <a:rPr lang="en-US" sz="1200" b="0" dirty="0">
                <a:solidFill>
                  <a:srgbClr val="FFFFC0"/>
                </a:solidFill>
              </a:rPr>
              <a:t>Round( ($</a:t>
            </a:r>
            <a:r>
              <a:rPr lang="en-US" sz="1200" b="0" dirty="0" err="1">
                <a:solidFill>
                  <a:srgbClr val="FFFFC0"/>
                </a:solidFill>
              </a:rPr>
              <a:t>feature.BACHELOR</a:t>
            </a:r>
            <a:r>
              <a:rPr lang="en-US" sz="1200" b="0" dirty="0">
                <a:solidFill>
                  <a:srgbClr val="FFFFC0"/>
                </a:solidFill>
              </a:rPr>
              <a:t> + $</a:t>
            </a:r>
            <a:r>
              <a:rPr lang="en-US" sz="1200" b="0" dirty="0" err="1">
                <a:solidFill>
                  <a:srgbClr val="FFFFC0"/>
                </a:solidFill>
              </a:rPr>
              <a:t>feature.MASTER</a:t>
            </a:r>
            <a:r>
              <a:rPr lang="en-US" sz="1200" b="0" dirty="0">
                <a:solidFill>
                  <a:srgbClr val="FFFFC0"/>
                </a:solidFill>
              </a:rPr>
              <a:t>) / $feature.POP_25UP) );</a:t>
            </a:r>
          </a:p>
          <a:p>
            <a:pPr marL="852487" lvl="1" indent="-571500"/>
            <a:endParaRPr lang="en-US" b="0" dirty="0"/>
          </a:p>
          <a:p>
            <a:pPr marL="852487" lvl="1" indent="-571500">
              <a:buFont typeface="+mj-lt"/>
              <a:buAutoNum type="arabicPeriod" startAt="3"/>
            </a:pPr>
            <a:r>
              <a:rPr lang="en-US" b="0" dirty="0"/>
              <a:t>JavaScript function</a:t>
            </a:r>
            <a:br>
              <a:rPr lang="en-US" b="0" dirty="0"/>
            </a:b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(graphic){   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endParaRPr lang="en-US" sz="12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9341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8" y="2678353"/>
            <a:ext cx="8221903" cy="338554"/>
          </a:xfrm>
        </p:spPr>
        <p:txBody>
          <a:bodyPr>
            <a:norm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latin typeface="+mn-lt"/>
                <a:cs typeface="Avenir LT Std 65 Medium" charset="0"/>
              </a:rPr>
              <a:t>And symbol layers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>
                <a:ea typeface="Avenir LT Std 55 Roman" charset="0"/>
                <a:cs typeface="Avenir LT Std 55 Roman" charset="0"/>
              </a:rPr>
              <a:t>Symbols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272331" y="5173982"/>
            <a:ext cx="2604038" cy="527117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/>
              <a:t>PointSymbol3D</a:t>
            </a: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3322622" y="5173982"/>
            <a:ext cx="247176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LineSymbol3D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9221114" y="5173982"/>
            <a:ext cx="270767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MeshSymbol3D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5928207" y="5159296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PolygonSymbol3D</a:t>
            </a:r>
          </a:p>
        </p:txBody>
      </p:sp>
      <p:pic>
        <p:nvPicPr>
          <p:cNvPr id="15" name="Picture 14" descr="Screen Shot 2016-06-21 at 1.37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" y="2630618"/>
            <a:ext cx="2007571" cy="1699743"/>
          </a:xfrm>
          <a:prstGeom prst="rect">
            <a:avLst/>
          </a:prstGeom>
        </p:spPr>
      </p:pic>
      <p:pic>
        <p:nvPicPr>
          <p:cNvPr id="16" name="Picture 15" descr="Screen Shot 2016-06-21 at 1.40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26" y="2619417"/>
            <a:ext cx="2170495" cy="1710944"/>
          </a:xfrm>
          <a:prstGeom prst="rect">
            <a:avLst/>
          </a:prstGeom>
        </p:spPr>
      </p:pic>
      <p:pic>
        <p:nvPicPr>
          <p:cNvPr id="17" name="Picture 16" descr="Screen Shot 2016-06-21 at 1.41.1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2" y="2630618"/>
            <a:ext cx="2282582" cy="1710944"/>
          </a:xfrm>
          <a:prstGeom prst="rect">
            <a:avLst/>
          </a:prstGeom>
        </p:spPr>
      </p:pic>
      <p:pic>
        <p:nvPicPr>
          <p:cNvPr id="18" name="Picture 17" descr="Screen Shot 2016-06-21 at 1.38.4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33" y="2619417"/>
            <a:ext cx="2392359" cy="1710944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 bwMode="auto">
          <a:xfrm rot="5400000">
            <a:off x="994393" y="4602041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>
            <a:off x="4014875" y="4602044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5400000">
            <a:off x="7052295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10047378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899583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4036482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851652" y="2210056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6" name="Content Placeholder 4"/>
          <p:cNvSpPr txBox="1">
            <a:spLocks/>
          </p:cNvSpPr>
          <p:nvPr/>
        </p:nvSpPr>
        <p:spPr>
          <a:xfrm>
            <a:off x="10068985" y="2167299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23787975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843068" y="2624131"/>
            <a:ext cx="1911350" cy="764112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/>
              <a:t>Flat</a:t>
            </a:r>
            <a:endParaRPr lang="en-US" sz="28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267376" y="2719912"/>
            <a:ext cx="4712152" cy="7641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400" dirty="0"/>
              <a:t>Volumetric</a:t>
            </a:r>
            <a:endParaRPr lang="en-US" sz="2800" dirty="0"/>
          </a:p>
        </p:txBody>
      </p:sp>
      <p:pic>
        <p:nvPicPr>
          <p:cNvPr id="7" name="Picture 6" descr="Screen Shot 2016-06-13 at 3.25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2" y="4603750"/>
            <a:ext cx="3358965" cy="2077153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914400" y="1535594"/>
            <a:ext cx="10759017" cy="71865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Each must be composed of one or more </a:t>
            </a: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hlinkClick r:id="rId5"/>
              </a:rPr>
              <a:t>symbol layers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 descr="Screen Shot 2016-06-21 at 1.38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3" y="4254500"/>
            <a:ext cx="2767289" cy="1979083"/>
          </a:xfrm>
          <a:prstGeom prst="rect">
            <a:avLst/>
          </a:prstGeom>
        </p:spPr>
      </p:pic>
      <p:pic>
        <p:nvPicPr>
          <p:cNvPr id="10" name="Picture 9" descr="Screen Shot 2016-06-21 at 1.37.5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7" y="3609012"/>
            <a:ext cx="2444104" cy="20693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36919" y="2719912"/>
            <a:ext cx="2237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Size is expressed in </a:t>
            </a:r>
          </a:p>
          <a:p>
            <a:r>
              <a:rPr lang="en-US" dirty="0"/>
              <a:t>screen units</a:t>
            </a:r>
          </a:p>
        </p:txBody>
      </p:sp>
      <p:pic>
        <p:nvPicPr>
          <p:cNvPr id="12" name="Picture 11" descr="Screen Shot 2016-06-08 at 12.54.2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360" y="3668363"/>
            <a:ext cx="3493838" cy="2026834"/>
          </a:xfrm>
          <a:prstGeom prst="rect">
            <a:avLst/>
          </a:prstGeom>
        </p:spPr>
      </p:pic>
      <p:pic>
        <p:nvPicPr>
          <p:cNvPr id="13" name="Picture 12" descr="Screen Shot 2016-06-21 at 3.51.5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782" y="4939753"/>
            <a:ext cx="3291416" cy="19526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271647" y="2766371"/>
            <a:ext cx="2237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Size is expressed in </a:t>
            </a:r>
          </a:p>
          <a:p>
            <a:r>
              <a:rPr lang="en-US" dirty="0"/>
              <a:t>real-world units</a:t>
            </a:r>
          </a:p>
        </p:txBody>
      </p:sp>
      <p:pic>
        <p:nvPicPr>
          <p:cNvPr id="15" name="Picture 14" descr="Screen Shot 2016-06-08 at 12.38.1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43" y="4254500"/>
            <a:ext cx="3051216" cy="220481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27048" y="6279431"/>
            <a:ext cx="2263285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LineSymbol3DLayer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29742" y="3668363"/>
            <a:ext cx="2263172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IconSymbol3DLayer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46411" y="5847784"/>
            <a:ext cx="2121720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FillSymbol3DLayer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850310" y="4347864"/>
            <a:ext cx="2301719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PathSymbol3DLayer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51034" y="3683996"/>
            <a:ext cx="2622383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ExtrudeSymbol3DLayer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59259" y="6464097"/>
            <a:ext cx="2494004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ObjectSymbol3DLayer</a:t>
            </a:r>
          </a:p>
        </p:txBody>
      </p:sp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pic>
        <p:nvPicPr>
          <p:cNvPr id="2" name="Picture 1" descr="Screen Shot 2017-07-01 at 5.31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5" y="1742429"/>
            <a:ext cx="5372100" cy="2717800"/>
          </a:xfrm>
          <a:prstGeom prst="rect">
            <a:avLst/>
          </a:prstGeom>
        </p:spPr>
      </p:pic>
      <p:pic>
        <p:nvPicPr>
          <p:cNvPr id="5" name="Picture 4" descr="Screen Shot 2017-07-01 at 5.30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17" y="1313535"/>
            <a:ext cx="2082800" cy="1803400"/>
          </a:xfrm>
          <a:prstGeom prst="rect">
            <a:avLst/>
          </a:prstGeom>
        </p:spPr>
      </p:pic>
      <p:pic>
        <p:nvPicPr>
          <p:cNvPr id="6" name="Picture 5" descr="Screen Shot 2017-07-01 at 5.28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4727066"/>
            <a:ext cx="5511800" cy="1828800"/>
          </a:xfrm>
          <a:prstGeom prst="rect">
            <a:avLst/>
          </a:prstGeom>
        </p:spPr>
      </p:pic>
      <p:pic>
        <p:nvPicPr>
          <p:cNvPr id="7" name="Picture 6" descr="Screen Shot 2017-07-01 at 5.28.4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43" y="3381926"/>
            <a:ext cx="3431838" cy="33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Default Them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0C0D75C2-D9DF-8C49-86F8-F2DC66D89890}" vid="{2BE2C959-104A-BF4C-8198-B233A7335970}"/>
    </a:ext>
  </a:extLst>
</a:theme>
</file>

<file path=ppt/theme/theme3.xml><?xml version="1.0" encoding="utf-8"?>
<a:theme xmlns:a="http://schemas.openxmlformats.org/drawingml/2006/main" name="uc2017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DC2E64D-FFC3-445E-A866-133C2C73F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54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60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263</Words>
  <Application>Microsoft Office PowerPoint</Application>
  <PresentationFormat>Widescreen</PresentationFormat>
  <Paragraphs>131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ＭＳ Ｐゴシック</vt:lpstr>
      <vt:lpstr>Arial</vt:lpstr>
      <vt:lpstr>Avenir LT Std 55 Roman</vt:lpstr>
      <vt:lpstr>Avenir LT Std 65 Medium</vt:lpstr>
      <vt:lpstr>AvenirNext LT Pro Regular</vt:lpstr>
      <vt:lpstr>Calibri</vt:lpstr>
      <vt:lpstr>Lucida Grande</vt:lpstr>
      <vt:lpstr>Esri_Corporate_Template-Dark</vt:lpstr>
      <vt:lpstr>Default Theme</vt:lpstr>
      <vt:lpstr>uc2017</vt:lpstr>
      <vt:lpstr>3D Visualization with the ArcGIS API for JavaScript</vt:lpstr>
      <vt:lpstr>API Overview</vt:lpstr>
      <vt:lpstr>What can we visualize?</vt:lpstr>
      <vt:lpstr>Data</vt:lpstr>
      <vt:lpstr>PowerPoint Presentation</vt:lpstr>
      <vt:lpstr>Symbols</vt:lpstr>
      <vt:lpstr>PowerPoint Presentation</vt:lpstr>
      <vt:lpstr>PowerPoint Presentation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Examples</vt:lpstr>
      <vt:lpstr>Points of interest</vt:lpstr>
      <vt:lpstr>Colorized building textures</vt:lpstr>
      <vt:lpstr>PointCloud Visualization</vt:lpstr>
      <vt:lpstr>Extrusions</vt:lpstr>
      <vt:lpstr>Data exploration</vt:lpstr>
      <vt:lpstr>Abstract visualizations</vt:lpstr>
      <vt:lpstr>Advanced concepts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2017-07-12T15:08:00Z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